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4" r:id="rId4"/>
  </p:sldMasterIdLst>
  <p:notesMasterIdLst>
    <p:notesMasterId r:id="rId53"/>
  </p:notesMasterIdLst>
  <p:sldIdLst>
    <p:sldId id="256" r:id="rId5"/>
    <p:sldId id="257" r:id="rId6"/>
    <p:sldId id="261" r:id="rId7"/>
    <p:sldId id="262" r:id="rId8"/>
    <p:sldId id="329" r:id="rId9"/>
    <p:sldId id="293" r:id="rId10"/>
    <p:sldId id="265" r:id="rId11"/>
    <p:sldId id="264" r:id="rId12"/>
    <p:sldId id="294" r:id="rId13"/>
    <p:sldId id="295" r:id="rId14"/>
    <p:sldId id="258" r:id="rId15"/>
    <p:sldId id="297" r:id="rId16"/>
    <p:sldId id="299" r:id="rId17"/>
    <p:sldId id="298" r:id="rId18"/>
    <p:sldId id="300" r:id="rId19"/>
    <p:sldId id="302" r:id="rId20"/>
    <p:sldId id="307" r:id="rId21"/>
    <p:sldId id="303" r:id="rId22"/>
    <p:sldId id="321" r:id="rId23"/>
    <p:sldId id="304" r:id="rId24"/>
    <p:sldId id="305" r:id="rId25"/>
    <p:sldId id="306" r:id="rId26"/>
    <p:sldId id="266" r:id="rId27"/>
    <p:sldId id="322" r:id="rId28"/>
    <p:sldId id="308" r:id="rId29"/>
    <p:sldId id="309" r:id="rId30"/>
    <p:sldId id="310" r:id="rId31"/>
    <p:sldId id="311" r:id="rId32"/>
    <p:sldId id="313" r:id="rId33"/>
    <p:sldId id="314" r:id="rId34"/>
    <p:sldId id="315" r:id="rId35"/>
    <p:sldId id="316" r:id="rId36"/>
    <p:sldId id="280" r:id="rId37"/>
    <p:sldId id="291" r:id="rId38"/>
    <p:sldId id="318" r:id="rId39"/>
    <p:sldId id="319" r:id="rId40"/>
    <p:sldId id="320" r:id="rId41"/>
    <p:sldId id="281" r:id="rId42"/>
    <p:sldId id="282" r:id="rId43"/>
    <p:sldId id="283" r:id="rId44"/>
    <p:sldId id="290" r:id="rId45"/>
    <p:sldId id="284" r:id="rId46"/>
    <p:sldId id="324" r:id="rId47"/>
    <p:sldId id="325" r:id="rId48"/>
    <p:sldId id="326" r:id="rId49"/>
    <p:sldId id="328" r:id="rId50"/>
    <p:sldId id="301" r:id="rId51"/>
    <p:sldId id="327" r:id="rId52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CC0000"/>
    <a:srgbClr val="2616F2"/>
    <a:srgbClr val="9900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1A4572-B81C-4CB0-BBCE-298C3B2DA2A0}" v="80" dt="2023-03-01T19:32:00.8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4660"/>
  </p:normalViewPr>
  <p:slideViewPr>
    <p:cSldViewPr snapToGrid="0">
      <p:cViewPr varScale="1">
        <p:scale>
          <a:sx n="93" d="100"/>
          <a:sy n="93" d="100"/>
        </p:scale>
        <p:origin x="1133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60943-3BED-49AC-AE5F-69FD38D70FF2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6A1EC-4AF4-4E4F-A2AD-8324DAD493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684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6A1EC-4AF4-4E4F-A2AD-8324DAD4934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91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6A1EC-4AF4-4E4F-A2AD-8324DAD4934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23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6A1EC-4AF4-4E4F-A2AD-8324DAD4934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15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- Τίτλος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l-GR"/>
              <a:t>Kλικ για επεξεργασία του τίτλου</a:t>
            </a:r>
            <a:endParaRPr kumimoji="0" lang="en-US"/>
          </a:p>
        </p:txBody>
      </p:sp>
      <p:sp>
        <p:nvSpPr>
          <p:cNvPr id="17" name="16 - Υπότιτλος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l-GR"/>
              <a:t>Κάντε κλικ για να επεξεργαστείτε τον υπότιτλο του υποδείγματος</a:t>
            </a:r>
            <a:endParaRPr kumimoji="0" lang="en-US"/>
          </a:p>
        </p:txBody>
      </p:sp>
      <p:sp>
        <p:nvSpPr>
          <p:cNvPr id="30" name="29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1C22-E490-413D-B181-B055AC2962CB}" type="datetimeFigureOut">
              <a:rPr lang="el-GR" smtClean="0"/>
              <a:pPr/>
              <a:t>2/3/2023</a:t>
            </a:fld>
            <a:endParaRPr lang="el-GR" dirty="0"/>
          </a:p>
        </p:txBody>
      </p:sp>
      <p:sp>
        <p:nvSpPr>
          <p:cNvPr id="19" name="18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27" name="26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A6DD5-286F-49AD-AB42-026B95036B25}" type="slidenum">
              <a:rPr lang="el-GR" smtClean="0"/>
              <a:pPr/>
              <a:t>‹#›</a:t>
            </a:fld>
            <a:endParaRPr lang="el-GR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l-GR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l-GR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/>
              <a:t>Δεύτερου επιπέδου</a:t>
            </a:r>
          </a:p>
          <a:p>
            <a:pPr lvl="2" eaLnBrk="1" latinLnBrk="0" hangingPunct="1"/>
            <a:r>
              <a:rPr lang="el-GR"/>
              <a:t>Τρίτου επιπέδου</a:t>
            </a:r>
          </a:p>
          <a:p>
            <a:pPr lvl="3" eaLnBrk="1" latinLnBrk="0" hangingPunct="1"/>
            <a:r>
              <a:rPr lang="el-GR"/>
              <a:t>Τέταρτου επιπέδου</a:t>
            </a:r>
          </a:p>
          <a:p>
            <a:pPr lvl="4" eaLnBrk="1" latinLnBrk="0" hangingPunct="1"/>
            <a:r>
              <a:rPr lang="el-GR"/>
              <a:t>Πέμπτου επιπέδου</a:t>
            </a:r>
            <a:endParaRPr kumimoji="0" lang="en-US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1C22-E490-413D-B181-B055AC2962CB}" type="datetimeFigureOut">
              <a:rPr lang="el-GR" smtClean="0"/>
              <a:pPr/>
              <a:t>2/3/2023</a:t>
            </a:fld>
            <a:endParaRPr lang="el-GR" dirty="0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A6DD5-286F-49AD-AB42-026B95036B25}" type="slidenum">
              <a:rPr lang="el-GR" smtClean="0"/>
              <a:pPr/>
              <a:t>‹#›</a:t>
            </a:fld>
            <a:endParaRPr lang="el-G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Κατακόρυφος τίτλος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l-GR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l-GR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/>
              <a:t>Δεύτερου επιπέδου</a:t>
            </a:r>
          </a:p>
          <a:p>
            <a:pPr lvl="2" eaLnBrk="1" latinLnBrk="0" hangingPunct="1"/>
            <a:r>
              <a:rPr lang="el-GR"/>
              <a:t>Τρίτου επιπέδου</a:t>
            </a:r>
          </a:p>
          <a:p>
            <a:pPr lvl="3" eaLnBrk="1" latinLnBrk="0" hangingPunct="1"/>
            <a:r>
              <a:rPr lang="el-GR"/>
              <a:t>Τέταρτου επιπέδου</a:t>
            </a:r>
          </a:p>
          <a:p>
            <a:pPr lvl="4" eaLnBrk="1" latinLnBrk="0" hangingPunct="1"/>
            <a:r>
              <a:rPr lang="el-GR"/>
              <a:t>Πέμπτου επιπέδου</a:t>
            </a:r>
            <a:endParaRPr kumimoji="0" lang="en-US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1C22-E490-413D-B181-B055AC2962CB}" type="datetimeFigureOut">
              <a:rPr lang="el-GR" smtClean="0"/>
              <a:pPr/>
              <a:t>2/3/2023</a:t>
            </a:fld>
            <a:endParaRPr lang="el-GR" dirty="0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A6DD5-286F-49AD-AB42-026B95036B25}" type="slidenum">
              <a:rPr lang="el-GR" smtClean="0"/>
              <a:pPr/>
              <a:t>‹#›</a:t>
            </a:fld>
            <a:endParaRPr lang="el-G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Αντι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l-GR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l-GR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/>
              <a:t>Δεύτερου επιπέδου</a:t>
            </a:r>
          </a:p>
          <a:p>
            <a:pPr lvl="2" eaLnBrk="1" latinLnBrk="0" hangingPunct="1"/>
            <a:r>
              <a:rPr lang="el-GR"/>
              <a:t>Τρίτου επιπέδου</a:t>
            </a:r>
          </a:p>
          <a:p>
            <a:pPr lvl="3" eaLnBrk="1" latinLnBrk="0" hangingPunct="1"/>
            <a:r>
              <a:rPr lang="el-GR"/>
              <a:t>Τέταρτου επιπέδου</a:t>
            </a:r>
          </a:p>
          <a:p>
            <a:pPr lvl="4" eaLnBrk="1" latinLnBrk="0" hangingPunct="1"/>
            <a:r>
              <a:rPr lang="el-GR"/>
              <a:t>Πέμπτου επιπέδου</a:t>
            </a:r>
            <a:endParaRPr kumimoji="0" lang="en-US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1C22-E490-413D-B181-B055AC2962CB}" type="datetimeFigureOut">
              <a:rPr lang="el-GR" smtClean="0"/>
              <a:pPr/>
              <a:t>2/3/2023</a:t>
            </a:fld>
            <a:endParaRPr lang="el-GR" dirty="0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A6DD5-286F-49AD-AB42-026B95036B25}" type="slidenum">
              <a:rPr lang="el-GR" smtClean="0"/>
              <a:pPr/>
              <a:t>‹#›</a:t>
            </a:fld>
            <a:endParaRPr lang="el-G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l-GR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l-GR"/>
              <a:t>Kλικ για επεξεργασία των στυλ του υποδείγματος</a:t>
            </a:r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1C22-E490-413D-B181-B055AC2962CB}" type="datetimeFigureOut">
              <a:rPr lang="el-GR" smtClean="0"/>
              <a:pPr/>
              <a:t>2/3/2023</a:t>
            </a:fld>
            <a:endParaRPr lang="el-GR" dirty="0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A6DD5-286F-49AD-AB42-026B95036B25}" type="slidenum">
              <a:rPr lang="el-GR" smtClean="0"/>
              <a:pPr/>
              <a:t>‹#›</a:t>
            </a:fld>
            <a:endParaRPr lang="el-GR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l-GR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l-GR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/>
              <a:t>Δεύτερου επιπέδου</a:t>
            </a:r>
          </a:p>
          <a:p>
            <a:pPr lvl="2" eaLnBrk="1" latinLnBrk="0" hangingPunct="1"/>
            <a:r>
              <a:rPr lang="el-GR"/>
              <a:t>Τρίτου επιπέδου</a:t>
            </a:r>
          </a:p>
          <a:p>
            <a:pPr lvl="3" eaLnBrk="1" latinLnBrk="0" hangingPunct="1"/>
            <a:r>
              <a:rPr lang="el-GR"/>
              <a:t>Τέταρτου επιπέδου</a:t>
            </a:r>
          </a:p>
          <a:p>
            <a:pPr lvl="4" eaLnBrk="1" latinLnBrk="0" hangingPunct="1"/>
            <a:r>
              <a:rPr lang="el-GR"/>
              <a:t>Πέμπτου επιπέδου</a:t>
            </a:r>
            <a:endParaRPr kumimoji="0" lang="en-US"/>
          </a:p>
        </p:txBody>
      </p:sp>
      <p:sp>
        <p:nvSpPr>
          <p:cNvPr id="4" name="3 - Θέση περιεχομένου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l-GR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/>
              <a:t>Δεύτερου επιπέδου</a:t>
            </a:r>
          </a:p>
          <a:p>
            <a:pPr lvl="2" eaLnBrk="1" latinLnBrk="0" hangingPunct="1"/>
            <a:r>
              <a:rPr lang="el-GR"/>
              <a:t>Τρίτου επιπέδου</a:t>
            </a:r>
          </a:p>
          <a:p>
            <a:pPr lvl="3" eaLnBrk="1" latinLnBrk="0" hangingPunct="1"/>
            <a:r>
              <a:rPr lang="el-GR"/>
              <a:t>Τέταρτου επιπέδου</a:t>
            </a:r>
          </a:p>
          <a:p>
            <a:pPr lvl="4" eaLnBrk="1" latinLnBrk="0" hangingPunct="1"/>
            <a:r>
              <a:rPr lang="el-GR"/>
              <a:t>Πέμπτου επιπέδου</a:t>
            </a:r>
            <a:endParaRPr kumimoji="0" lang="en-US"/>
          </a:p>
        </p:txBody>
      </p:sp>
      <p:sp>
        <p:nvSpPr>
          <p:cNvPr id="5" name="4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1C22-E490-413D-B181-B055AC2962CB}" type="datetimeFigureOut">
              <a:rPr lang="el-GR" smtClean="0"/>
              <a:pPr/>
              <a:t>2/3/2023</a:t>
            </a:fld>
            <a:endParaRPr lang="el-GR" dirty="0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A6DD5-286F-49AD-AB42-026B95036B25}" type="slidenum">
              <a:rPr lang="el-GR" smtClean="0"/>
              <a:pPr/>
              <a:t>‹#›</a:t>
            </a:fld>
            <a:endParaRPr lang="el-G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l-GR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l-GR"/>
              <a:t>Kλικ για επεξεργασία των στυλ του υποδείγματος</a:t>
            </a:r>
          </a:p>
        </p:txBody>
      </p:sp>
      <p:sp>
        <p:nvSpPr>
          <p:cNvPr id="4" name="3 - Θέση κειμένου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l-GR"/>
              <a:t>Kλικ για επεξεργασία των στυλ του υποδείγματος</a:t>
            </a:r>
          </a:p>
        </p:txBody>
      </p:sp>
      <p:sp>
        <p:nvSpPr>
          <p:cNvPr id="5" name="4 - Θέση περιεχομένου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l-GR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/>
              <a:t>Δεύτερου επιπέδου</a:t>
            </a:r>
          </a:p>
          <a:p>
            <a:pPr lvl="2" eaLnBrk="1" latinLnBrk="0" hangingPunct="1"/>
            <a:r>
              <a:rPr lang="el-GR"/>
              <a:t>Τρίτου επιπέδου</a:t>
            </a:r>
          </a:p>
          <a:p>
            <a:pPr lvl="3" eaLnBrk="1" latinLnBrk="0" hangingPunct="1"/>
            <a:r>
              <a:rPr lang="el-GR"/>
              <a:t>Τέταρτου επιπέδου</a:t>
            </a:r>
          </a:p>
          <a:p>
            <a:pPr lvl="4" eaLnBrk="1" latinLnBrk="0" hangingPunct="1"/>
            <a:r>
              <a:rPr lang="el-GR"/>
              <a:t>Πέμπτου επιπέδου</a:t>
            </a:r>
            <a:endParaRPr kumimoji="0" lang="en-US"/>
          </a:p>
        </p:txBody>
      </p:sp>
      <p:sp>
        <p:nvSpPr>
          <p:cNvPr id="6" name="5 - Θέση περιεχομένου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l-GR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/>
              <a:t>Δεύτερου επιπέδου</a:t>
            </a:r>
          </a:p>
          <a:p>
            <a:pPr lvl="2" eaLnBrk="1" latinLnBrk="0" hangingPunct="1"/>
            <a:r>
              <a:rPr lang="el-GR"/>
              <a:t>Τρίτου επιπέδου</a:t>
            </a:r>
          </a:p>
          <a:p>
            <a:pPr lvl="3" eaLnBrk="1" latinLnBrk="0" hangingPunct="1"/>
            <a:r>
              <a:rPr lang="el-GR"/>
              <a:t>Τέταρτου επιπέδου</a:t>
            </a:r>
          </a:p>
          <a:p>
            <a:pPr lvl="4" eaLnBrk="1" latinLnBrk="0" hangingPunct="1"/>
            <a:r>
              <a:rPr lang="el-GR"/>
              <a:t>Πέμπτου επιπέδου</a:t>
            </a:r>
            <a:endParaRPr kumimoji="0" lang="en-US"/>
          </a:p>
        </p:txBody>
      </p:sp>
      <p:sp>
        <p:nvSpPr>
          <p:cNvPr id="7" name="6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1C22-E490-413D-B181-B055AC2962CB}" type="datetimeFigureOut">
              <a:rPr lang="el-GR" smtClean="0"/>
              <a:pPr/>
              <a:t>2/3/2023</a:t>
            </a:fld>
            <a:endParaRPr lang="el-GR" dirty="0"/>
          </a:p>
        </p:txBody>
      </p:sp>
      <p:sp>
        <p:nvSpPr>
          <p:cNvPr id="8" name="7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A6DD5-286F-49AD-AB42-026B95036B25}" type="slidenum">
              <a:rPr lang="el-GR" smtClean="0"/>
              <a:pPr/>
              <a:t>‹#›</a:t>
            </a:fld>
            <a:endParaRPr lang="el-G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l-GR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1C22-E490-413D-B181-B055AC2962CB}" type="datetimeFigureOut">
              <a:rPr lang="el-GR" smtClean="0"/>
              <a:pPr/>
              <a:t>2/3/2023</a:t>
            </a:fld>
            <a:endParaRPr lang="el-GR" dirty="0"/>
          </a:p>
        </p:txBody>
      </p:sp>
      <p:sp>
        <p:nvSpPr>
          <p:cNvPr id="4" name="3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5" name="4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A6DD5-286F-49AD-AB42-026B95036B25}" type="slidenum">
              <a:rPr lang="el-GR" smtClean="0"/>
              <a:pPr/>
              <a:t>‹#›</a:t>
            </a:fld>
            <a:endParaRPr lang="el-G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1C22-E490-413D-B181-B055AC2962CB}" type="datetimeFigureOut">
              <a:rPr lang="el-GR" smtClean="0"/>
              <a:pPr/>
              <a:t>2/3/2023</a:t>
            </a:fld>
            <a:endParaRPr lang="el-GR" dirty="0"/>
          </a:p>
        </p:txBody>
      </p:sp>
      <p:sp>
        <p:nvSpPr>
          <p:cNvPr id="3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A6DD5-286F-49AD-AB42-026B95036B25}" type="slidenum">
              <a:rPr lang="el-GR" smtClean="0"/>
              <a:pPr/>
              <a:t>‹#›</a:t>
            </a:fld>
            <a:endParaRPr lang="el-G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l-GR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l-GR"/>
              <a:t>Kλικ για επεξεργασία των στυλ του υποδείγματος</a:t>
            </a:r>
          </a:p>
        </p:txBody>
      </p:sp>
      <p:sp>
        <p:nvSpPr>
          <p:cNvPr id="4" name="3 - Θέση περιεχομένου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l-GR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/>
              <a:t>Δεύτερου επιπέδου</a:t>
            </a:r>
          </a:p>
          <a:p>
            <a:pPr lvl="2" eaLnBrk="1" latinLnBrk="0" hangingPunct="1"/>
            <a:r>
              <a:rPr lang="el-GR"/>
              <a:t>Τρίτου επιπέδου</a:t>
            </a:r>
          </a:p>
          <a:p>
            <a:pPr lvl="3" eaLnBrk="1" latinLnBrk="0" hangingPunct="1"/>
            <a:r>
              <a:rPr lang="el-GR"/>
              <a:t>Τέταρτου επιπέδου</a:t>
            </a:r>
          </a:p>
          <a:p>
            <a:pPr lvl="4" eaLnBrk="1" latinLnBrk="0" hangingPunct="1"/>
            <a:r>
              <a:rPr lang="el-GR"/>
              <a:t>Πέμπτου επιπέδου</a:t>
            </a:r>
            <a:endParaRPr kumimoji="0" lang="en-US"/>
          </a:p>
        </p:txBody>
      </p:sp>
      <p:sp>
        <p:nvSpPr>
          <p:cNvPr id="5" name="4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1C22-E490-413D-B181-B055AC2962CB}" type="datetimeFigureOut">
              <a:rPr lang="el-GR" smtClean="0"/>
              <a:pPr/>
              <a:t>2/3/2023</a:t>
            </a:fld>
            <a:endParaRPr lang="el-GR" dirty="0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A6DD5-286F-49AD-AB42-026B95036B25}" type="slidenum">
              <a:rPr lang="el-GR" smtClean="0"/>
              <a:pPr/>
              <a:t>‹#›</a:t>
            </a:fld>
            <a:endParaRPr lang="el-G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- Ψαλίδισμα και στρογγύλεμα μίας γωνίας του ορθογωνίου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11 - Ορθογώνιο τρίγωνο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l-GR"/>
              <a:t>Kλικ για επεξεργασία του τίτλου</a:t>
            </a:r>
            <a:endParaRPr kumimoji="0" lang="en-US"/>
          </a:p>
        </p:txBody>
      </p:sp>
      <p:sp>
        <p:nvSpPr>
          <p:cNvPr id="4" name="3 - Θέση κειμένου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l-GR"/>
              <a:t>Kλικ για επεξεργασία των στυλ του υποδείγματος</a:t>
            </a:r>
          </a:p>
        </p:txBody>
      </p:sp>
      <p:sp>
        <p:nvSpPr>
          <p:cNvPr id="5" name="4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61C22-E490-413D-B181-B055AC2962CB}" type="datetimeFigureOut">
              <a:rPr lang="el-GR" smtClean="0"/>
              <a:pPr/>
              <a:t>2/3/2023</a:t>
            </a:fld>
            <a:endParaRPr lang="el-GR" dirty="0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25A6DD5-286F-49AD-AB42-026B95036B25}" type="slidenum">
              <a:rPr lang="el-GR" smtClean="0"/>
              <a:pPr/>
              <a:t>‹#›</a:t>
            </a:fld>
            <a:endParaRPr lang="el-GR" dirty="0"/>
          </a:p>
        </p:txBody>
      </p:sp>
      <p:sp>
        <p:nvSpPr>
          <p:cNvPr id="3" name="2 - Θέση εικόνας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l-GR" dirty="0"/>
              <a:t>Κάντε κλικ στο εικονίδιο για να προσθέσετε μια εικόνα</a:t>
            </a:r>
            <a:endParaRPr kumimoji="0" lang="en-US" dirty="0"/>
          </a:p>
        </p:txBody>
      </p:sp>
      <p:sp>
        <p:nvSpPr>
          <p:cNvPr id="10" name="9 - Ελεύθερη σχεδίαση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10 - Ελεύθερη σχεδίαση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- Ελεύθερη σχεδίαση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7 - Ελεύθερη σχεδίαση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8 - Θέση τίτλου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l-GR"/>
              <a:t>Kλικ για επεξεργασία του τίτλου</a:t>
            </a:r>
            <a:endParaRPr kumimoji="0" lang="en-US"/>
          </a:p>
        </p:txBody>
      </p:sp>
      <p:sp>
        <p:nvSpPr>
          <p:cNvPr id="30" name="29 - Θέση κειμένου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l-GR"/>
              <a:t>Kλικ για επεξεργασία των στυλ του υποδείγματος</a:t>
            </a:r>
          </a:p>
          <a:p>
            <a:pPr lvl="1" eaLnBrk="1" latinLnBrk="0" hangingPunct="1"/>
            <a:r>
              <a:rPr kumimoji="0" lang="el-GR"/>
              <a:t>Δεύτερου επιπέδου</a:t>
            </a:r>
          </a:p>
          <a:p>
            <a:pPr lvl="2" eaLnBrk="1" latinLnBrk="0" hangingPunct="1"/>
            <a:r>
              <a:rPr kumimoji="0" lang="el-GR"/>
              <a:t>Τρίτου επιπέδου</a:t>
            </a:r>
          </a:p>
          <a:p>
            <a:pPr lvl="3" eaLnBrk="1" latinLnBrk="0" hangingPunct="1"/>
            <a:r>
              <a:rPr kumimoji="0" lang="el-GR"/>
              <a:t>Τέταρτου επιπέδου</a:t>
            </a:r>
          </a:p>
          <a:p>
            <a:pPr lvl="4" eaLnBrk="1" latinLnBrk="0" hangingPunct="1"/>
            <a:r>
              <a:rPr kumimoji="0" lang="el-GR"/>
              <a:t>Πέμπτου επιπέδου</a:t>
            </a:r>
            <a:endParaRPr kumimoji="0" lang="en-US"/>
          </a:p>
        </p:txBody>
      </p:sp>
      <p:sp>
        <p:nvSpPr>
          <p:cNvPr id="10" name="9 - Θέση ημερομηνίας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DC61C22-E490-413D-B181-B055AC2962CB}" type="datetimeFigureOut">
              <a:rPr lang="el-GR" smtClean="0"/>
              <a:pPr/>
              <a:t>2/3/2023</a:t>
            </a:fld>
            <a:endParaRPr lang="el-GR" dirty="0"/>
          </a:p>
        </p:txBody>
      </p:sp>
      <p:sp>
        <p:nvSpPr>
          <p:cNvPr id="22" name="21 - Θέση υποσέλιδου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l-GR" dirty="0"/>
          </a:p>
        </p:txBody>
      </p:sp>
      <p:sp>
        <p:nvSpPr>
          <p:cNvPr id="18" name="17 - Θέση αριθμού διαφάνειας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25A6DD5-286F-49AD-AB42-026B95036B25}" type="slidenum">
              <a:rPr lang="el-GR" smtClean="0"/>
              <a:pPr/>
              <a:t>‹#›</a:t>
            </a:fld>
            <a:endParaRPr lang="el-GR" dirty="0"/>
          </a:p>
        </p:txBody>
      </p:sp>
      <p:grpSp>
        <p:nvGrpSpPr>
          <p:cNvPr id="2" name="1 - Ομάδα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11 - Ελεύθερη σχεδίαση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3" name="12 - Ελεύθερη σχεδίαση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89939" y="2083323"/>
            <a:ext cx="8859187" cy="1753199"/>
          </a:xfrm>
        </p:spPr>
        <p:txBody>
          <a:bodyPr>
            <a:normAutofit/>
          </a:bodyPr>
          <a:lstStyle/>
          <a:p>
            <a:pPr algn="ctr"/>
            <a:r>
              <a:rPr lang="el-GR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Υλοποίηση διαδικτυακής εφαρμογής</a:t>
            </a:r>
            <a:br>
              <a:rPr lang="el-GR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l-GR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για τη μετακίνηση επιβατών με</a:t>
            </a:r>
            <a:br>
              <a:rPr lang="el-GR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l-GR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αστικό λεωφορείο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911240" y="4373903"/>
            <a:ext cx="6400800" cy="1753200"/>
          </a:xfrm>
        </p:spPr>
        <p:txBody>
          <a:bodyPr>
            <a:noAutofit/>
          </a:bodyPr>
          <a:lstStyle/>
          <a:p>
            <a:r>
              <a:rPr lang="el-G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Παρουσίαση Διπλωματικής Εργασίας</a:t>
            </a: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Φοιτητής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l-G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Βασίλειος Γεωργούλας</a:t>
            </a:r>
          </a:p>
          <a:p>
            <a:r>
              <a:rPr lang="el-G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Επιβλέπων καθηγητής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l-G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Νικόλαος Μαμουλής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l-GR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Φεβρουάριος 2023</a:t>
            </a:r>
          </a:p>
        </p:txBody>
      </p:sp>
      <p:pic>
        <p:nvPicPr>
          <p:cNvPr id="4" name="Picture 2" descr="CSE-UOI-LOGO-BLUE-GR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740" y="918874"/>
            <a:ext cx="1126800" cy="13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44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F7B9-66AD-787C-56A7-DD7443BE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l-GR" sz="32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Σχεδίαση και Αρχιτεκτονική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A397-C265-A68D-116E-1227F6C5E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3898"/>
            <a:ext cx="8229600" cy="4250702"/>
          </a:xfrm>
        </p:spPr>
        <p:txBody>
          <a:bodyPr/>
          <a:lstStyle/>
          <a:p>
            <a:pPr marL="360363" indent="-360363"/>
            <a:r>
              <a:rPr lang="el-GR" sz="2500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Σχεδίαση και Αρχιτεκτονική</a:t>
            </a:r>
          </a:p>
          <a:p>
            <a:pPr marL="720725" lvl="1" indent="-269875"/>
            <a:r>
              <a:rPr lang="el-GR" sz="2500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Αρχιτεκτονική της εφαρμογής</a:t>
            </a:r>
          </a:p>
          <a:p>
            <a:pPr marL="720725" lvl="1" indent="-269875"/>
            <a:r>
              <a:rPr lang="el-GR" sz="2500" dirty="0">
                <a:latin typeface="Calibri" panose="020F0502020204030204" pitchFamily="34" charset="0"/>
                <a:cs typeface="Calibri" panose="020F0502020204030204" pitchFamily="34" charset="0"/>
              </a:rPr>
              <a:t>Επίπεδο δεδομένων</a:t>
            </a:r>
          </a:p>
          <a:p>
            <a:pPr marL="720725" lvl="1" indent="-269875"/>
            <a:r>
              <a:rPr lang="el-GR" sz="2500" dirty="0">
                <a:latin typeface="Calibri" panose="020F0502020204030204" pitchFamily="34" charset="0"/>
                <a:cs typeface="Calibri" panose="020F0502020204030204" pitchFamily="34" charset="0"/>
              </a:rPr>
              <a:t>Επίπεδο Λογικής</a:t>
            </a:r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20725" lvl="1" indent="-269875"/>
            <a:r>
              <a:rPr lang="el-GR" sz="2500" dirty="0">
                <a:latin typeface="Calibri" panose="020F0502020204030204" pitchFamily="34" charset="0"/>
                <a:cs typeface="Calibri" panose="020F0502020204030204" pitchFamily="34" charset="0"/>
              </a:rPr>
              <a:t>Επίπεδο Παρουσίασης</a:t>
            </a:r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74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1225485"/>
            <a:ext cx="8229600" cy="1065228"/>
          </a:xfrm>
        </p:spPr>
        <p:txBody>
          <a:bodyPr>
            <a:normAutofit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Αρχιτεκτονική της εφαρμογής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</a:t>
            </a:r>
            <a:b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l-GR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57200" y="2290713"/>
            <a:ext cx="8229600" cy="4389119"/>
          </a:xfrm>
        </p:spPr>
        <p:txBody>
          <a:bodyPr/>
          <a:lstStyle/>
          <a:p>
            <a:r>
              <a:rPr lang="el-GR" sz="2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Αρχιτεκτονική τριών επιπέδων</a:t>
            </a:r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. Χωρίζει μια εφαρμογή σε τρία διακριτά επίπεδα. Το επίπεδο παρουσίασης, το επίπεδο λογικής και το επίπεδο δεδομένων.</a:t>
            </a:r>
          </a:p>
          <a:p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Στην αρχιτεκτονική αυτή όλα τα επίπεδα επικοινωνούν μέσω του επιπέδου λογικής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και αναπτύσσονται ανεξάρτητα.</a:t>
            </a:r>
          </a:p>
          <a:p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095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1244337"/>
            <a:ext cx="8229600" cy="753244"/>
          </a:xfrm>
        </p:spPr>
        <p:txBody>
          <a:bodyPr>
            <a:normAutofit fontScale="90000"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Αρχιτεκτονική της εφαρμογής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b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l-GR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B4DE9C6-53B9-5B66-BCC6-D97C23891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78" y="1935480"/>
            <a:ext cx="6729043" cy="468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54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F7B9-66AD-787C-56A7-DD7443BE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l-GR" sz="32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Σχεδίαση και Αρχιτεκτονική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A397-C265-A68D-116E-1227F6C5E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3898"/>
            <a:ext cx="8229600" cy="4250702"/>
          </a:xfrm>
        </p:spPr>
        <p:txBody>
          <a:bodyPr/>
          <a:lstStyle/>
          <a:p>
            <a:pPr marL="360363" indent="-360363"/>
            <a:r>
              <a:rPr lang="el-GR" sz="2500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Σχεδίαση και Αρχιτεκτονική</a:t>
            </a:r>
          </a:p>
          <a:p>
            <a:pPr marL="720725" lvl="1" indent="-269875"/>
            <a:r>
              <a:rPr lang="el-GR" sz="2500" dirty="0">
                <a:latin typeface="Calibri" panose="020F0502020204030204" pitchFamily="34" charset="0"/>
                <a:cs typeface="Calibri" panose="020F0502020204030204" pitchFamily="34" charset="0"/>
              </a:rPr>
              <a:t>Αρχιτεκτονική της εφαρμογής</a:t>
            </a:r>
          </a:p>
          <a:p>
            <a:pPr marL="720725" lvl="1" indent="-269875"/>
            <a:r>
              <a:rPr lang="el-GR" sz="2500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Επίπεδο δεδομένων</a:t>
            </a:r>
          </a:p>
          <a:p>
            <a:pPr marL="720725" lvl="1" indent="-269875"/>
            <a:r>
              <a:rPr lang="el-GR" sz="2500" dirty="0">
                <a:latin typeface="Calibri" panose="020F0502020204030204" pitchFamily="34" charset="0"/>
                <a:cs typeface="Calibri" panose="020F0502020204030204" pitchFamily="34" charset="0"/>
              </a:rPr>
              <a:t>Επίπεδο Λογικής</a:t>
            </a:r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20725" lvl="1" indent="-269875"/>
            <a:r>
              <a:rPr lang="el-GR" sz="2500" dirty="0">
                <a:latin typeface="Calibri" panose="020F0502020204030204" pitchFamily="34" charset="0"/>
                <a:cs typeface="Calibri" panose="020F0502020204030204" pitchFamily="34" charset="0"/>
              </a:rPr>
              <a:t>Επίπεδο Παρουσίασης</a:t>
            </a:r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34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947351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Επίπεδο δεδομένων 1</a:t>
            </a:r>
            <a:b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l-GR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372359" y="1861752"/>
            <a:ext cx="8229600" cy="4539048"/>
          </a:xfrm>
        </p:spPr>
        <p:txBody>
          <a:bodyPr>
            <a:normAutofit fontScale="92500" lnSpcReduction="10000"/>
          </a:bodyPr>
          <a:lstStyle/>
          <a:p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Κύριο χαρακτηριστικό της εφαρμογής είναι η εμφάνιση δεδομένων που αφορούν τα αστικά λεωφορεία.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Τα δεδομένα αντλήθηκαν με τη χρήση του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API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που προσφέρει το αστικό ΚΤΕΛ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Από τη μελέτη των δεδομένων έγινε η σχεδίαση και υλοποίηση της βάσης δεδομένων.</a:t>
            </a:r>
          </a:p>
          <a:p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Τα δεδομένα φορτωθήκαν στη βάση με τη χρήση μιας διεργασίας η οποία τρέχει ανά κάποια χρονικά διαστήματα.</a:t>
            </a:r>
          </a:p>
          <a:p>
            <a:pPr marL="0" indent="0">
              <a:buNone/>
            </a:pP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549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1244337"/>
            <a:ext cx="8229600" cy="1036950"/>
          </a:xfrm>
        </p:spPr>
        <p:txBody>
          <a:bodyPr>
            <a:normAutofit fontScale="90000"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Επίπεδο δεδομένων 2</a:t>
            </a:r>
            <a:b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l-GR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57200" y="1866507"/>
            <a:ext cx="8229600" cy="4458093"/>
          </a:xfrm>
        </p:spPr>
        <p:txBody>
          <a:bodyPr>
            <a:normAutofit/>
          </a:bodyPr>
          <a:lstStyle/>
          <a:p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25436" y="6248400"/>
            <a:ext cx="113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endParaRPr lang="el-GR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AF96DA9-F2D3-34BF-5C48-0E71DBAB3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687397"/>
            <a:ext cx="8001000" cy="493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89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F7B9-66AD-787C-56A7-DD7443BE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l-GR" sz="32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Σχεδίαση και Αρχιτεκτονική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A397-C265-A68D-116E-1227F6C5E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3898"/>
            <a:ext cx="8229600" cy="4250702"/>
          </a:xfrm>
        </p:spPr>
        <p:txBody>
          <a:bodyPr/>
          <a:lstStyle/>
          <a:p>
            <a:pPr marL="360363" indent="-360363"/>
            <a:r>
              <a:rPr lang="el-GR" sz="2500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Σχεδίαση και Αρχιτεκτονική</a:t>
            </a:r>
          </a:p>
          <a:p>
            <a:pPr marL="720725" lvl="1" indent="-269875"/>
            <a:r>
              <a:rPr lang="el-GR" sz="2500" dirty="0">
                <a:latin typeface="Calibri" panose="020F0502020204030204" pitchFamily="34" charset="0"/>
                <a:cs typeface="Calibri" panose="020F0502020204030204" pitchFamily="34" charset="0"/>
              </a:rPr>
              <a:t>Αρχιτεκτονική της εφαρμογής</a:t>
            </a:r>
          </a:p>
          <a:p>
            <a:pPr marL="720725" lvl="1" indent="-269875"/>
            <a:r>
              <a:rPr lang="el-GR" sz="2500" dirty="0">
                <a:latin typeface="Calibri" panose="020F0502020204030204" pitchFamily="34" charset="0"/>
                <a:cs typeface="Calibri" panose="020F0502020204030204" pitchFamily="34" charset="0"/>
              </a:rPr>
              <a:t>Επίπεδο δεδομένων</a:t>
            </a:r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20725" lvl="1" indent="-269875"/>
            <a:r>
              <a:rPr lang="el-GR" sz="2500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Επίπεδο λογικής</a:t>
            </a:r>
          </a:p>
          <a:p>
            <a:pPr marL="720725" lvl="1" indent="-269875"/>
            <a:r>
              <a:rPr lang="el-GR" sz="2500" dirty="0">
                <a:latin typeface="Calibri" panose="020F0502020204030204" pitchFamily="34" charset="0"/>
                <a:cs typeface="Calibri" panose="020F0502020204030204" pitchFamily="34" charset="0"/>
              </a:rPr>
              <a:t>Επίπεδο Παρουσίασης</a:t>
            </a:r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434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614148"/>
            <a:ext cx="8229600" cy="1143000"/>
          </a:xfrm>
        </p:spPr>
        <p:txBody>
          <a:bodyPr>
            <a:normAutofit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Επίπεδο λογικής 1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55600" indent="-355600"/>
            <a:r>
              <a:rPr lang="el-GR" sz="2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Αποθετήριο – υπηρεσία – ελεγκτής</a:t>
            </a:r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. Χρησιμοποιείται στην ανάπτυξη λογισμικού για τον διαχωρισμό των ευθυνών πρόσβασης δεδομένων και λογικής σε μια εφαρμογή.</a:t>
            </a: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Για κάθε πίνακα της βάσης δεδομένων έχουμε μια κλάση υπηρεσίας και μια κλάση αποθετηρίου.</a:t>
            </a: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Ο ελεγκτής υλοποίει την διεπαφή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REST </a:t>
            </a:r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και συνδέει το επίπεδο λογικής με το επίπεδο παρουσίασης.</a:t>
            </a: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814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614148"/>
            <a:ext cx="8229600" cy="1054396"/>
          </a:xfrm>
        </p:spPr>
        <p:txBody>
          <a:bodyPr>
            <a:normAutofit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Επίπεδο λογικής 2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922520"/>
          </a:xfrm>
        </p:spPr>
        <p:txBody>
          <a:bodyPr/>
          <a:lstStyle/>
          <a:p>
            <a:pPr marL="355600" indent="-355600"/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Στο πλαίσιο λογισμικού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Nest.js </a:t>
            </a:r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χωρίζουμε τις λειτουργίες σε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modules.</a:t>
            </a:r>
          </a:p>
          <a:p>
            <a:pPr marL="355600" indent="-355600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6E40611-6C40-D5BC-CBC2-15E526133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34" y="3429000"/>
            <a:ext cx="7053331" cy="29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45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614148"/>
            <a:ext cx="8229600" cy="1143000"/>
          </a:xfrm>
        </p:spPr>
        <p:txBody>
          <a:bodyPr>
            <a:normAutofit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Επίπεδο λογικής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l-GR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922520"/>
          </a:xfrm>
        </p:spPr>
        <p:txBody>
          <a:bodyPr/>
          <a:lstStyle/>
          <a:p>
            <a:pPr marL="355600" indent="-355600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Auth Module.</a:t>
            </a:r>
          </a:p>
          <a:p>
            <a:pPr marL="355600" indent="-355600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D15E9AE-3DD9-BE83-DE43-657432075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52" y="2826884"/>
            <a:ext cx="6492803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68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21397"/>
          </a:xfrm>
        </p:spPr>
        <p:txBody>
          <a:bodyPr>
            <a:normAutofit fontScale="90000"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Αντικείμενο της εργασίας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685800" y="1545997"/>
            <a:ext cx="7530921" cy="4817096"/>
          </a:xfrm>
        </p:spPr>
        <p:txBody>
          <a:bodyPr>
            <a:normAutofit/>
          </a:bodyPr>
          <a:lstStyle/>
          <a:p>
            <a:pPr marL="360363" indent="-360363"/>
            <a:r>
              <a:rPr lang="el-GR" sz="2800" dirty="0">
                <a:latin typeface="+mj-lt"/>
                <a:ea typeface="Cambria" panose="02040503050406030204" pitchFamily="18" charset="0"/>
              </a:rPr>
              <a:t>Σκοπός της διπλωματικής είναι η ανάπτυξη μιας </a:t>
            </a:r>
            <a:r>
              <a:rPr lang="en-US" sz="2800" dirty="0">
                <a:latin typeface="+mj-lt"/>
                <a:ea typeface="Cambria" panose="02040503050406030204" pitchFamily="18" charset="0"/>
              </a:rPr>
              <a:t>web</a:t>
            </a:r>
            <a:r>
              <a:rPr lang="el-GR" sz="2800" dirty="0">
                <a:latin typeface="+mj-lt"/>
                <a:ea typeface="Cambria" panose="02040503050406030204" pitchFamily="18" charset="0"/>
              </a:rPr>
              <a:t> εφαρμογής που θα ενημερώνει τους επιβάτες για την διαθεσιμότητα των θέσεων καθώς και για το ημερήσιο πρόγραμμα</a:t>
            </a:r>
            <a:r>
              <a:rPr lang="en-US" sz="2800" dirty="0">
                <a:latin typeface="+mj-lt"/>
                <a:ea typeface="Cambria" panose="02040503050406030204" pitchFamily="18" charset="0"/>
              </a:rPr>
              <a:t> </a:t>
            </a:r>
            <a:r>
              <a:rPr lang="el-GR" sz="2800" dirty="0">
                <a:latin typeface="+mj-lt"/>
                <a:ea typeface="Cambria" panose="02040503050406030204" pitchFamily="18" charset="0"/>
              </a:rPr>
              <a:t>των αστικών λεωφορείων.</a:t>
            </a:r>
          </a:p>
          <a:p>
            <a:pPr marL="0" indent="0">
              <a:buNone/>
            </a:pPr>
            <a:r>
              <a:rPr lang="el-GR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l-GR" sz="28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360363" indent="-360363"/>
            <a:r>
              <a:rPr lang="el-GR" sz="2800" dirty="0">
                <a:latin typeface="+mj-lt"/>
                <a:ea typeface="Cambria" panose="02040503050406030204" pitchFamily="18" charset="0"/>
              </a:rPr>
              <a:t>Στόχος της προτεινόμενης εφαρμογής είναι η καλύτερη δυνατή εξυπηρέτηση των επιβατών, και η δημιουργία ιστορικού δεδομένων που αφορά τους επιβάτες στα λεωφορεία.</a:t>
            </a:r>
            <a:endParaRPr lang="el-GR" sz="2800" dirty="0">
              <a:latin typeface="+mj-lt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784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614148"/>
            <a:ext cx="8229600" cy="1143000"/>
          </a:xfrm>
        </p:spPr>
        <p:txBody>
          <a:bodyPr>
            <a:normAutofit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Επίπεδο λογικής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l-GR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922520"/>
          </a:xfrm>
        </p:spPr>
        <p:txBody>
          <a:bodyPr/>
          <a:lstStyle/>
          <a:p>
            <a:pPr marL="355600" indent="-355600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Transit Module</a:t>
            </a:r>
          </a:p>
          <a:p>
            <a:pPr marL="355600" indent="-355600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897AB3-6D77-EC7B-BCE2-860DA983B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71" y="2559276"/>
            <a:ext cx="6896457" cy="416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31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614148"/>
            <a:ext cx="8229600" cy="1143000"/>
          </a:xfrm>
        </p:spPr>
        <p:txBody>
          <a:bodyPr>
            <a:normAutofit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Επίπεδο λογικής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l-GR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922520"/>
          </a:xfrm>
        </p:spPr>
        <p:txBody>
          <a:bodyPr/>
          <a:lstStyle/>
          <a:p>
            <a:pPr marL="355600" indent="-355600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User Module</a:t>
            </a:r>
          </a:p>
          <a:p>
            <a:pPr marL="0" indent="0"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9BBF44F-272B-C508-62D0-54A84C198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545" y="2660821"/>
            <a:ext cx="5988909" cy="37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33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F7B9-66AD-787C-56A7-DD7443BE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l-GR" sz="32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Σχεδίαση και Αρχιτεκτονική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A397-C265-A68D-116E-1227F6C5E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3898"/>
            <a:ext cx="8229600" cy="4250702"/>
          </a:xfrm>
        </p:spPr>
        <p:txBody>
          <a:bodyPr/>
          <a:lstStyle/>
          <a:p>
            <a:pPr marL="360363" indent="-360363"/>
            <a:r>
              <a:rPr lang="el-GR" sz="2500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Σχεδίαση και Αρχιτεκτονική</a:t>
            </a:r>
          </a:p>
          <a:p>
            <a:pPr marL="720725" lvl="1" indent="-269875"/>
            <a:r>
              <a:rPr lang="el-GR" sz="2500" dirty="0">
                <a:latin typeface="Calibri" panose="020F0502020204030204" pitchFamily="34" charset="0"/>
                <a:cs typeface="Calibri" panose="020F0502020204030204" pitchFamily="34" charset="0"/>
              </a:rPr>
              <a:t>Αρχιτεκτονική της εφαρμογής</a:t>
            </a:r>
          </a:p>
          <a:p>
            <a:pPr marL="720725" lvl="1" indent="-269875"/>
            <a:r>
              <a:rPr lang="el-GR" sz="2500" dirty="0">
                <a:latin typeface="Calibri" panose="020F0502020204030204" pitchFamily="34" charset="0"/>
                <a:cs typeface="Calibri" panose="020F0502020204030204" pitchFamily="34" charset="0"/>
              </a:rPr>
              <a:t>Επίπεδο δεδομένων</a:t>
            </a:r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20725" lvl="1" indent="-269875"/>
            <a:r>
              <a:rPr lang="el-GR" sz="2500" dirty="0">
                <a:latin typeface="Calibri" panose="020F0502020204030204" pitchFamily="34" charset="0"/>
                <a:cs typeface="Calibri" panose="020F0502020204030204" pitchFamily="34" charset="0"/>
              </a:rPr>
              <a:t>Επίπεδο λογικής</a:t>
            </a:r>
          </a:p>
          <a:p>
            <a:pPr marL="720725" lvl="1" indent="-269875"/>
            <a:r>
              <a:rPr lang="el-GR" sz="2500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Επίπεδο Παρουσίασης</a:t>
            </a:r>
            <a:endParaRPr lang="en-US" sz="2500" u="sng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093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820132"/>
            <a:ext cx="8229600" cy="838986"/>
          </a:xfrm>
        </p:spPr>
        <p:txBody>
          <a:bodyPr>
            <a:normAutofit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Επίπεδο παρουσίασης 1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57200" y="2290712"/>
            <a:ext cx="8229600" cy="4033887"/>
          </a:xfrm>
        </p:spPr>
        <p:txBody>
          <a:bodyPr/>
          <a:lstStyle/>
          <a:p>
            <a:pPr marL="355600" indent="-355600"/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Η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Angular </a:t>
            </a:r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εφαρμόζει μια αρχιτεκτονική βασιζόμενη σε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components. </a:t>
            </a:r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Κάθε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component </a:t>
            </a:r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περιγράφει και ένα κομμάτι της διεπαφής χρήστη.</a:t>
            </a: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Η πλοήγηση μεταξύ των όψεων στην αρχιτεκτονική αυτή γίνεται με την δυναμική αντικατάσταση των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components.</a:t>
            </a:r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2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614148"/>
            <a:ext cx="8229600" cy="894141"/>
          </a:xfrm>
        </p:spPr>
        <p:txBody>
          <a:bodyPr>
            <a:normAutofit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Επίπεδο παρουσίασης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l-GR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57200" y="1866506"/>
            <a:ext cx="8229600" cy="4883085"/>
          </a:xfrm>
        </p:spPr>
        <p:txBody>
          <a:bodyPr>
            <a:normAutofit fontScale="92500" lnSpcReduction="10000"/>
          </a:bodyPr>
          <a:lstStyle/>
          <a:p>
            <a:pPr marL="355600" indent="-355600"/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Η διαχείριση της κατάστασης γίνεται με το μοτίβο </a:t>
            </a:r>
            <a:r>
              <a:rPr lang="en-US" sz="2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Redux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Με βάση αυτό τα δεδομένα διατηρούνται σε ένα ενιαίο και αμετάβλητο αντικείμενο.</a:t>
            </a:r>
          </a:p>
          <a:p>
            <a:pPr marL="355600" indent="-355600"/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Όταν ο χρήστης αλληλεπιδρά με την εφαρμογή στέλνεται μια ενέργεια που περιγράφει την αλλαγή και η κατάσταση αλλάζει κατάλληλα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με την δημιουργία ενός νέου αντικειμένου.</a:t>
            </a: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Τα κομμάτια της εφαρμογής παρατηρούν τα μέρη της κατάστασης και όταν αλλάζουν εμφανίζουν τα νέα δεδομένα.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923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614148"/>
            <a:ext cx="8229600" cy="894141"/>
          </a:xfrm>
        </p:spPr>
        <p:txBody>
          <a:bodyPr>
            <a:normAutofit/>
          </a:bodyPr>
          <a:lstStyle/>
          <a:p>
            <a:r>
              <a:rPr lang="el-GR" sz="32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Επίπεδο παρουσίασης </a:t>
            </a: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l-GR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55600"/>
            <a:r>
              <a:rPr lang="el-GR" sz="2800">
                <a:latin typeface="Calibri" panose="020F0502020204030204" pitchFamily="34" charset="0"/>
                <a:cs typeface="Calibri" panose="020F0502020204030204" pitchFamily="34" charset="0"/>
              </a:rPr>
              <a:t>Όπως και στο 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Nest.js </a:t>
            </a:r>
            <a:r>
              <a:rPr lang="el-GR" sz="2800">
                <a:latin typeface="Calibri" panose="020F0502020204030204" pitchFamily="34" charset="0"/>
                <a:cs typeface="Calibri" panose="020F0502020204030204" pitchFamily="34" charset="0"/>
              </a:rPr>
              <a:t>χωρίζουμε τις λειτουργίες σε 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modules.</a:t>
            </a:r>
            <a:r>
              <a:rPr lang="el-GR" sz="2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l-GR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D61D8-DF2A-3740-2C97-9EBE2D63A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38" y="3097427"/>
            <a:ext cx="7451124" cy="357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5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614148"/>
            <a:ext cx="8229600" cy="869953"/>
          </a:xfrm>
        </p:spPr>
        <p:txBody>
          <a:bodyPr>
            <a:normAutofit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Επίπεδο παρουσίασης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l-GR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57200" y="1564848"/>
            <a:ext cx="8229600" cy="4759751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 Module</a:t>
            </a:r>
          </a:p>
          <a:p>
            <a:pPr marL="0" indent="0">
              <a:buNone/>
            </a:pPr>
            <a:endParaRPr lang="en-US" sz="2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B24E020-D7BC-3E20-FA27-3211043A1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75" y="2628595"/>
            <a:ext cx="7053649" cy="361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32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F7B9-66AD-787C-56A7-DD7443BE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l-GR" sz="32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Διεπαφή χρήστη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A397-C265-A68D-116E-1227F6C5E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3898"/>
            <a:ext cx="8229600" cy="4250702"/>
          </a:xfrm>
        </p:spPr>
        <p:txBody>
          <a:bodyPr/>
          <a:lstStyle/>
          <a:p>
            <a:pPr marL="360363" indent="-360363"/>
            <a:r>
              <a:rPr lang="el-GR" sz="2500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Διεπαφή χρήστη</a:t>
            </a:r>
          </a:p>
          <a:p>
            <a:pPr marL="360363" indent="-360363"/>
            <a:endParaRPr lang="el-GR" sz="2500" u="sng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513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F7B9-66AD-787C-56A7-DD7443BE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030444"/>
          </a:xfrm>
        </p:spPr>
        <p:txBody>
          <a:bodyPr/>
          <a:lstStyle/>
          <a:p>
            <a:r>
              <a:rPr kumimoji="0" lang="el-GR" sz="32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Διεπαφή χρήστη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A397-C265-A68D-116E-1227F6C5E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3898"/>
            <a:ext cx="8229600" cy="4250702"/>
          </a:xfrm>
        </p:spPr>
        <p:txBody>
          <a:bodyPr/>
          <a:lstStyle/>
          <a:p>
            <a:pPr marL="360363" indent="-360363"/>
            <a:r>
              <a:rPr lang="el-GR" sz="2500" dirty="0">
                <a:latin typeface="Calibri" panose="020F0502020204030204" pitchFamily="34" charset="0"/>
                <a:cs typeface="Calibri" panose="020F0502020204030204" pitchFamily="34" charset="0"/>
              </a:rPr>
              <a:t>Πληροφορίες διαδρομής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36ADBE-8C82-E5A0-319E-D48FDA0C7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33" y="2668769"/>
            <a:ext cx="7819534" cy="409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57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F7B9-66AD-787C-56A7-DD7443BE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030444"/>
          </a:xfrm>
        </p:spPr>
        <p:txBody>
          <a:bodyPr/>
          <a:lstStyle/>
          <a:p>
            <a:r>
              <a:rPr kumimoji="0" lang="el-GR" sz="32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Διεπαφή χρήστη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A397-C265-A68D-116E-1227F6C5E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3898"/>
            <a:ext cx="8229600" cy="4250702"/>
          </a:xfrm>
        </p:spPr>
        <p:txBody>
          <a:bodyPr/>
          <a:lstStyle/>
          <a:p>
            <a:pPr marL="360363" indent="-360363"/>
            <a:r>
              <a:rPr lang="el-GR" sz="2500" dirty="0">
                <a:latin typeface="Calibri" panose="020F0502020204030204" pitchFamily="34" charset="0"/>
                <a:cs typeface="Calibri" panose="020F0502020204030204" pitchFamily="34" charset="0"/>
              </a:rPr>
              <a:t>Πληροφορίες στάσης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3E76ED-3850-DF3D-361C-089705C47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21" y="2684105"/>
            <a:ext cx="7546157" cy="397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50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374308"/>
            <a:ext cx="8229600" cy="1039713"/>
          </a:xfrm>
        </p:spPr>
        <p:txBody>
          <a:bodyPr>
            <a:normAutofit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Δομή της παρουσίασης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685800" y="1776258"/>
            <a:ext cx="7772400" cy="4558553"/>
          </a:xfrm>
        </p:spPr>
        <p:txBody>
          <a:bodyPr>
            <a:normAutofit fontScale="92500" lnSpcReduction="10000"/>
          </a:bodyPr>
          <a:lstStyle/>
          <a:p>
            <a:pPr marL="360363" indent="-360363"/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Ανάλυση του Θέματος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20725" lvl="1" indent="-269875"/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Ορισμός του προβλήματος</a:t>
            </a:r>
          </a:p>
          <a:p>
            <a:pPr marL="720725" lvl="1" indent="-269875"/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Τεχνολογικό Υπόβαθρο</a:t>
            </a:r>
          </a:p>
          <a:p>
            <a:pPr marL="360363" indent="-360363"/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Σχεδίαση και Αρχιτεκτονική</a:t>
            </a:r>
          </a:p>
          <a:p>
            <a:pPr marL="720725" lvl="1" indent="-269875"/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Αρχιτεκτονική της εφαρμογής</a:t>
            </a:r>
          </a:p>
          <a:p>
            <a:pPr marL="720725" lvl="1" indent="-269875"/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Επίπεδο δεδομένων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20725" lvl="1" indent="-269875"/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Επίπεδο λογικής</a:t>
            </a:r>
          </a:p>
          <a:p>
            <a:pPr marL="720725" lvl="1" indent="-269875"/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Επίπεδο Παρουσίασης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0363" indent="-360363"/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Διεπαφή χρήστη</a:t>
            </a:r>
          </a:p>
          <a:p>
            <a:pPr marL="360363" indent="-360363"/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Πειραματική Αξιολόγηση</a:t>
            </a:r>
          </a:p>
          <a:p>
            <a:pPr marL="723900" lvl="1" indent="-273050"/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Πειράματα</a:t>
            </a:r>
          </a:p>
          <a:p>
            <a:pPr marL="723900" lvl="1" indent="-273050"/>
            <a:r>
              <a:rPr lang="el-GR" sz="2000" dirty="0">
                <a:latin typeface="Calibri" panose="020F0502020204030204" pitchFamily="34" charset="0"/>
                <a:cs typeface="Calibri" panose="020F0502020204030204" pitchFamily="34" charset="0"/>
              </a:rPr>
              <a:t>Συμπεράσματα</a:t>
            </a:r>
          </a:p>
          <a:p>
            <a:pPr marL="360363" indent="-360363"/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Σύνοψη και Μελλοντικές Επεκτάσεις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95696" indent="-269875"/>
            <a:endParaRPr lang="en-US" sz="2425" dirty="0">
              <a:latin typeface="+mj-lt"/>
            </a:endParaRPr>
          </a:p>
          <a:p>
            <a:pPr marL="450850" lvl="1" indent="-450850">
              <a:buNone/>
            </a:pPr>
            <a:endParaRPr lang="en-US" sz="2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2923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F7B9-66AD-787C-56A7-DD7443BE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030444"/>
          </a:xfrm>
        </p:spPr>
        <p:txBody>
          <a:bodyPr/>
          <a:lstStyle/>
          <a:p>
            <a:r>
              <a:rPr kumimoji="0" lang="el-GR" sz="32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Διεπαφή χρήστη </a:t>
            </a:r>
            <a:r>
              <a:rPr lang="en-US" sz="3200" b="1" dirty="0">
                <a:solidFill>
                  <a:srgbClr val="0F6FC6">
                    <a:lumMod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kumimoji="0" lang="el-GR" sz="32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A397-C265-A68D-116E-1227F6C5E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3898"/>
            <a:ext cx="8229600" cy="4250702"/>
          </a:xfrm>
        </p:spPr>
        <p:txBody>
          <a:bodyPr/>
          <a:lstStyle/>
          <a:p>
            <a:pPr marL="360363" indent="-360363"/>
            <a:r>
              <a:rPr lang="el-GR" sz="2500" dirty="0">
                <a:latin typeface="Calibri" panose="020F0502020204030204" pitchFamily="34" charset="0"/>
                <a:cs typeface="Calibri" panose="020F0502020204030204" pitchFamily="34" charset="0"/>
              </a:rPr>
              <a:t>Εύρεση και κράτηση θέσης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E9524A-4F23-F0EB-2846-1C6B5FBDB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98" y="2764431"/>
            <a:ext cx="6169404" cy="39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2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F7B9-66AD-787C-56A7-DD7443BE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030444"/>
          </a:xfrm>
        </p:spPr>
        <p:txBody>
          <a:bodyPr/>
          <a:lstStyle/>
          <a:p>
            <a:r>
              <a:rPr kumimoji="0" lang="el-GR" sz="32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Διεπαφή χρήστη </a:t>
            </a:r>
            <a:r>
              <a:rPr lang="en-US" sz="3200" b="1" dirty="0">
                <a:solidFill>
                  <a:srgbClr val="0F6FC6">
                    <a:lumMod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kumimoji="0" lang="el-GR" sz="32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A397-C265-A68D-116E-1227F6C5E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3898"/>
            <a:ext cx="8229600" cy="4250702"/>
          </a:xfrm>
        </p:spPr>
        <p:txBody>
          <a:bodyPr/>
          <a:lstStyle/>
          <a:p>
            <a:pPr marL="360363" indent="-360363"/>
            <a:r>
              <a:rPr lang="el-GR" sz="2500" dirty="0">
                <a:latin typeface="Calibri" panose="020F0502020204030204" pitchFamily="34" charset="0"/>
                <a:cs typeface="Calibri" panose="020F0502020204030204" pitchFamily="34" charset="0"/>
              </a:rPr>
              <a:t>Πληροφορίες δρομολογίου</a:t>
            </a:r>
          </a:p>
          <a:p>
            <a:pPr marL="0" indent="0">
              <a:buNone/>
            </a:pPr>
            <a:endParaRPr lang="el-G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l-G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B0AC1A58-D461-56B6-29B2-0A0B7A5AD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82047"/>
            <a:ext cx="8229600" cy="404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38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F7B9-66AD-787C-56A7-DD7443BE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030444"/>
          </a:xfrm>
        </p:spPr>
        <p:txBody>
          <a:bodyPr/>
          <a:lstStyle/>
          <a:p>
            <a:r>
              <a:rPr kumimoji="0" lang="el-GR" sz="32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Διεπαφή χρήστη </a:t>
            </a:r>
            <a:r>
              <a:rPr lang="en-US" sz="3200" b="1" dirty="0">
                <a:solidFill>
                  <a:srgbClr val="0F6FC6">
                    <a:lumMod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kumimoji="0" lang="el-GR" sz="32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A397-C265-A68D-116E-1227F6C5E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3898"/>
            <a:ext cx="8229600" cy="4250702"/>
          </a:xfrm>
        </p:spPr>
        <p:txBody>
          <a:bodyPr/>
          <a:lstStyle/>
          <a:p>
            <a:pPr marL="360363" indent="-360363"/>
            <a:r>
              <a:rPr lang="el-GR" sz="2500" dirty="0">
                <a:latin typeface="Calibri" panose="020F0502020204030204" pitchFamily="34" charset="0"/>
                <a:cs typeface="Calibri" panose="020F0502020204030204" pitchFamily="34" charset="0"/>
              </a:rPr>
              <a:t>Πληροφορίες κράτησης</a:t>
            </a:r>
          </a:p>
          <a:p>
            <a:pPr marL="0" indent="0">
              <a:buNone/>
            </a:pPr>
            <a:endParaRPr lang="el-G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DF5DDF57-7D42-48B8-0C9D-ABFD9EEAC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837468"/>
            <a:ext cx="8156542" cy="390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89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554188"/>
            <a:ext cx="8229600" cy="1143000"/>
          </a:xfrm>
        </p:spPr>
        <p:txBody>
          <a:bodyPr>
            <a:normAutofit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Πειραματική Αξιολόγηση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55600"/>
            <a:r>
              <a:rPr lang="el-GR" sz="2800" u="sng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Πειραματική Αξιολόγηση</a:t>
            </a:r>
          </a:p>
          <a:p>
            <a:pPr marL="723900" lvl="1" indent="-273050"/>
            <a:r>
              <a:rPr lang="el-GR" sz="2575" u="sng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Πειράματα</a:t>
            </a:r>
          </a:p>
          <a:p>
            <a:pPr marL="723900" lvl="1" indent="-273050"/>
            <a:r>
              <a:rPr lang="el-GR" sz="2575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Συμπεράσματα</a:t>
            </a:r>
          </a:p>
        </p:txBody>
      </p:sp>
    </p:spTree>
    <p:extLst>
      <p:ext uri="{BB962C8B-B14F-4D97-AF65-F5344CB8AC3E}">
        <p14:creationId xmlns:p14="http://schemas.microsoft.com/office/powerpoint/2010/main" val="4165963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57200" y="2375555"/>
            <a:ext cx="8229600" cy="3365370"/>
          </a:xfrm>
        </p:spPr>
        <p:txBody>
          <a:bodyPr>
            <a:normAutofit fontScale="92500"/>
          </a:bodyPr>
          <a:lstStyle/>
          <a:p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Για την αξιολόγηση του συστήματος δημιουργήθηκαν 30000 χρήστες οι οποίοι έκαναν κρατήσεις στο πέρας μιας εβδομάδας.</a:t>
            </a:r>
          </a:p>
          <a:p>
            <a:endParaRPr lang="el-G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Δόθηκε μεγαλύτερη πιθανότητα να γίνει κράτηση κατά της ώρες αιχμής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l-G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Σκοπός ήταν ο εντοπισμός σφαλμάτων, η μέτρηση της απόδοσης, και η χρήση της βάσης για την εξαγωγή κάποιων στατιστικών.</a:t>
            </a:r>
          </a:p>
          <a:p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Τίτλος 1"/>
          <p:cNvSpPr txBox="1">
            <a:spLocks/>
          </p:cNvSpPr>
          <p:nvPr/>
        </p:nvSpPr>
        <p:spPr>
          <a:xfrm>
            <a:off x="457200" y="62913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Πειράματα</a:t>
            </a:r>
          </a:p>
        </p:txBody>
      </p:sp>
    </p:spTree>
    <p:extLst>
      <p:ext uri="{BB962C8B-B14F-4D97-AF65-F5344CB8AC3E}">
        <p14:creationId xmlns:p14="http://schemas.microsoft.com/office/powerpoint/2010/main" val="3414834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57200" y="1866507"/>
            <a:ext cx="8229600" cy="3874418"/>
          </a:xfrm>
        </p:spPr>
        <p:txBody>
          <a:bodyPr>
            <a:normAutofit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Ροή επιβατών μέσα στην ημέρα.</a:t>
            </a:r>
          </a:p>
          <a:p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Τίτλος 1"/>
          <p:cNvSpPr txBox="1">
            <a:spLocks/>
          </p:cNvSpPr>
          <p:nvPr/>
        </p:nvSpPr>
        <p:spPr>
          <a:xfrm>
            <a:off x="457200" y="62913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Πείραμα 1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5E48A269-2032-4549-6BD0-071A1CF1C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899" y="2759667"/>
            <a:ext cx="6172201" cy="393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29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57200" y="1866507"/>
            <a:ext cx="8229600" cy="3874418"/>
          </a:xfrm>
        </p:spPr>
        <p:txBody>
          <a:bodyPr>
            <a:normAutofit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Επιβάτες σε διαδρομές κατά τις πρωινές ώρες αιχμής.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Τίτλος 1"/>
          <p:cNvSpPr txBox="1">
            <a:spLocks/>
          </p:cNvSpPr>
          <p:nvPr/>
        </p:nvSpPr>
        <p:spPr>
          <a:xfrm>
            <a:off x="457200" y="62913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Πείραμα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l-GR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AD26C79E-8FCC-AFEF-DC5C-54983D854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69" y="2631495"/>
            <a:ext cx="6414861" cy="406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56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57200" y="1866507"/>
            <a:ext cx="8229600" cy="3874418"/>
          </a:xfrm>
        </p:spPr>
        <p:txBody>
          <a:bodyPr>
            <a:normAutofit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Επιβάτες σε δρομολόγιο της διαδρομής 1642.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Τίτλος 1"/>
          <p:cNvSpPr txBox="1">
            <a:spLocks/>
          </p:cNvSpPr>
          <p:nvPr/>
        </p:nvSpPr>
        <p:spPr>
          <a:xfrm>
            <a:off x="457200" y="62913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Πείραμα 3</a:t>
            </a:r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5FEB15A4-5D45-99DD-9FE3-873F35919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855" y="2403835"/>
            <a:ext cx="6288290" cy="429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08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569178"/>
            <a:ext cx="8229600" cy="1143000"/>
          </a:xfrm>
        </p:spPr>
        <p:txBody>
          <a:bodyPr>
            <a:normAutofit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Πειραματική Αξιολόγηση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55600"/>
            <a:r>
              <a:rPr lang="el-GR" sz="2800" u="sng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Πειραματική Αξιολόγηση</a:t>
            </a:r>
          </a:p>
          <a:p>
            <a:pPr marL="723900" lvl="1" indent="-273050"/>
            <a:r>
              <a:rPr lang="el-GR" sz="2575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Πειράματα</a:t>
            </a:r>
          </a:p>
          <a:p>
            <a:pPr marL="723900" lvl="1" indent="-273050"/>
            <a:r>
              <a:rPr lang="el-GR" sz="2575" u="sng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Συμπεράσματα</a:t>
            </a:r>
          </a:p>
        </p:txBody>
      </p:sp>
    </p:spTree>
    <p:extLst>
      <p:ext uri="{BB962C8B-B14F-4D97-AF65-F5344CB8AC3E}">
        <p14:creationId xmlns:p14="http://schemas.microsoft.com/office/powerpoint/2010/main" val="3779901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509218"/>
            <a:ext cx="8229600" cy="1143000"/>
          </a:xfrm>
        </p:spPr>
        <p:txBody>
          <a:bodyPr>
            <a:normAutofit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Συμπεράσματα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55600"/>
            <a:endParaRPr lang="el-G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Τα δεδομένα συμφωνούν με την αρχική υπόθεση με την οποία δημιουργήθηκαν. Η βάση δεδομένων αναβαθμίζεται χωρίς σφάλματα.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Με βάση τους πίνακες της βάσης μπορούμε να βγάλουμε λεπτομερή συμπεράσματα που αφορούν την ροή των επιβατών και την κίνηση των λεωφορείων.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609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Ανάλυση του Θέματος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57200" y="2040410"/>
            <a:ext cx="8229600" cy="4389120"/>
          </a:xfrm>
        </p:spPr>
        <p:txBody>
          <a:bodyPr/>
          <a:lstStyle/>
          <a:p>
            <a:pPr marL="360363" indent="-360363"/>
            <a:r>
              <a:rPr lang="el-GR" sz="2800" u="sng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Ανάλυση του Θέματος</a:t>
            </a:r>
          </a:p>
          <a:p>
            <a:pPr marL="720725" lvl="1" indent="-269875"/>
            <a:r>
              <a:rPr lang="el-GR" sz="2580" u="sng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Ορισμός του προβλήματος</a:t>
            </a:r>
            <a:endParaRPr lang="en-US" sz="2580" u="sng" dirty="0">
              <a:solidFill>
                <a:srgbClr val="CC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20725" lvl="1" indent="-269875"/>
            <a:r>
              <a:rPr lang="el-GR" sz="2580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Τεχνολογικό Υπόβαθρο</a:t>
            </a:r>
          </a:p>
        </p:txBody>
      </p:sp>
    </p:spTree>
    <p:extLst>
      <p:ext uri="{BB962C8B-B14F-4D97-AF65-F5344CB8AC3E}">
        <p14:creationId xmlns:p14="http://schemas.microsoft.com/office/powerpoint/2010/main" val="930758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509218"/>
            <a:ext cx="8229600" cy="1143000"/>
          </a:xfrm>
        </p:spPr>
        <p:txBody>
          <a:bodyPr>
            <a:normAutofit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Σύνοψη και Μελλοντικές Επεκτάσεις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55600"/>
            <a:r>
              <a:rPr lang="el-GR" sz="2800" u="sng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Σύνοψη και Μελλοντικές Επεκτάσεις</a:t>
            </a:r>
          </a:p>
        </p:txBody>
      </p:sp>
    </p:spTree>
    <p:extLst>
      <p:ext uri="{BB962C8B-B14F-4D97-AF65-F5344CB8AC3E}">
        <p14:creationId xmlns:p14="http://schemas.microsoft.com/office/powerpoint/2010/main" val="2719346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457200" y="434268"/>
            <a:ext cx="8229600" cy="1143000"/>
          </a:xfrm>
        </p:spPr>
        <p:txBody>
          <a:bodyPr/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Σύνοψη</a:t>
            </a:r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7188" indent="-357188"/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Με το σύστημα αυτό μπορεί πλέων ο χρήστης να βρει τα καλύτερα δρομολόγια και να κάνει κράτηση θέσης λαμβάνοντας προτεραιότητα.</a:t>
            </a:r>
          </a:p>
          <a:p>
            <a:pPr marL="357188" indent="-357188"/>
            <a:endParaRPr lang="el-G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7188" indent="-357188"/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Υπάρχει δυνατότητα ενημέρωσης σε στατικό και πραγματικό χρόνο των επιβατών για τις γραμμές του αστικού.</a:t>
            </a:r>
          </a:p>
          <a:p>
            <a:pPr marL="357188" indent="-357188"/>
            <a:endParaRPr lang="el-G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7188" indent="-357188"/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Δίνεται η δυνατότητα οπτικοποίησης των πληροφοριών στον χάρτη με πολλές λεπτομέρειες.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479238"/>
            <a:ext cx="8229600" cy="1143000"/>
          </a:xfrm>
        </p:spPr>
        <p:txBody>
          <a:bodyPr>
            <a:normAutofit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Μελλοντικές Επεκτάσεις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55600" indent="-355600"/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Τροποποίηση των συστημάτων του ΚΤΕΛ ώστε να έχουμε περισσότερες πληροφορίες πραγματικού χρόνου.</a:t>
            </a:r>
          </a:p>
          <a:p>
            <a:pPr marL="355600" indent="-355600"/>
            <a:endParaRPr lang="el-G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Δημιουργία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module </a:t>
            </a:r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το οποίο θα ενημερώνει τον οδηγό για την κατάσταση των επιβατών κατά το δρομολόγιο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55600" indent="-355600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Συστήμα επικύρωσης κρατήσεων και εξαγωγή στατιστικών αυτόματα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55600" indent="-355600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112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EA7C7-5B12-32F0-BCD8-751CACDBC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27870"/>
            <a:ext cx="8229600" cy="3696730"/>
          </a:xfrm>
        </p:spPr>
        <p:txBody>
          <a:bodyPr/>
          <a:lstStyle/>
          <a:p>
            <a:pPr marL="0" indent="0" algn="ctr">
              <a:buNone/>
            </a:pPr>
            <a:r>
              <a:rPr lang="el-GR" sz="2400" dirty="0">
                <a:solidFill>
                  <a:srgbClr val="2616F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Σας ευχαριστώ θερμά </a:t>
            </a:r>
          </a:p>
          <a:p>
            <a:pPr marL="0" indent="0" algn="ctr">
              <a:buNone/>
            </a:pPr>
            <a:r>
              <a:rPr lang="el-GR" sz="2400" dirty="0">
                <a:solidFill>
                  <a:srgbClr val="2616F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για την προσοχή σας…</a:t>
            </a:r>
          </a:p>
          <a:p>
            <a:pPr marL="0" indent="0" algn="ctr">
              <a:buNone/>
            </a:pPr>
            <a:endParaRPr lang="el-G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l-GR" sz="2400" i="1" dirty="0">
                <a:latin typeface="Calibri" panose="020F0502020204030204" pitchFamily="34" charset="0"/>
                <a:cs typeface="Calibri" panose="020F0502020204030204" pitchFamily="34" charset="0"/>
              </a:rPr>
              <a:t>Βασίλειος Γεωργούλας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248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479238"/>
            <a:ext cx="8229600" cy="1143000"/>
          </a:xfrm>
        </p:spPr>
        <p:txBody>
          <a:bodyPr>
            <a:normAutofit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Βοηθητική διαφάνεια 1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5881EEE-E5D5-44BF-5CE4-A9B5A6707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7568"/>
            <a:ext cx="8229600" cy="4893892"/>
          </a:xfrm>
        </p:spPr>
      </p:pic>
    </p:spTree>
    <p:extLst>
      <p:ext uri="{BB962C8B-B14F-4D97-AF65-F5344CB8AC3E}">
        <p14:creationId xmlns:p14="http://schemas.microsoft.com/office/powerpoint/2010/main" val="34897681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479238"/>
            <a:ext cx="8229600" cy="1143000"/>
          </a:xfrm>
        </p:spPr>
        <p:txBody>
          <a:bodyPr>
            <a:normAutofit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Βοηθητική διαφάνεια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l-GR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0BA63102-0FE6-DAB0-ACCA-4B86EF88B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10" y="1869259"/>
            <a:ext cx="7616179" cy="4674259"/>
          </a:xfrm>
        </p:spPr>
      </p:pic>
    </p:spTree>
    <p:extLst>
      <p:ext uri="{BB962C8B-B14F-4D97-AF65-F5344CB8AC3E}">
        <p14:creationId xmlns:p14="http://schemas.microsoft.com/office/powerpoint/2010/main" val="2706676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479238"/>
            <a:ext cx="8229600" cy="1143000"/>
          </a:xfrm>
        </p:spPr>
        <p:txBody>
          <a:bodyPr>
            <a:normAutofit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Βοηθητική διαφάνεια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l-GR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223C5-26A3-B64B-4AA5-699C0F8C3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35479"/>
            <a:ext cx="8382000" cy="4819547"/>
          </a:xfrm>
        </p:spPr>
        <p:txBody>
          <a:bodyPr>
            <a:normAutofit fontScale="40000" lnSpcReduction="20000"/>
          </a:bodyPr>
          <a:lstStyle/>
          <a:p>
            <a:r>
              <a:rPr lang="en-US" sz="5100" dirty="0">
                <a:latin typeface="+mj-lt"/>
              </a:rPr>
              <a:t>Protocol buffers – Trip Updates Message</a:t>
            </a:r>
          </a:p>
          <a:p>
            <a:endParaRPr lang="en-US" sz="3600" dirty="0"/>
          </a:p>
          <a:p>
            <a:endParaRPr lang="en-US" sz="2900" dirty="0"/>
          </a:p>
          <a:p>
            <a:pPr marL="0" indent="0">
              <a:buNone/>
            </a:pPr>
            <a:r>
              <a:rPr lang="en-US" sz="3400" dirty="0">
                <a:latin typeface="+mj-lt"/>
              </a:rPr>
              <a:t>message StopTimeEvent {</a:t>
            </a:r>
          </a:p>
          <a:p>
            <a:pPr marL="0" indent="0">
              <a:buNone/>
            </a:pPr>
            <a:r>
              <a:rPr lang="en-US" sz="3400" dirty="0">
                <a:latin typeface="+mj-lt"/>
              </a:rPr>
              <a:t>    optional int32 delay = 1;</a:t>
            </a:r>
          </a:p>
          <a:p>
            <a:pPr marL="0" indent="0">
              <a:buNone/>
            </a:pPr>
            <a:r>
              <a:rPr lang="en-US" sz="3400" dirty="0">
                <a:latin typeface="+mj-lt"/>
              </a:rPr>
              <a:t>    optional int64 time = 2;</a:t>
            </a:r>
          </a:p>
          <a:p>
            <a:pPr marL="0" indent="0">
              <a:buNone/>
            </a:pPr>
            <a:r>
              <a:rPr lang="en-US" sz="3400" dirty="0">
                <a:latin typeface="+mj-lt"/>
              </a:rPr>
              <a:t>}</a:t>
            </a:r>
          </a:p>
          <a:p>
            <a:pPr marL="0" indent="0">
              <a:buNone/>
            </a:pPr>
            <a:endParaRPr lang="en-US" sz="3400" dirty="0">
              <a:latin typeface="+mj-lt"/>
            </a:endParaRPr>
          </a:p>
          <a:p>
            <a:pPr marL="0" indent="0">
              <a:buNone/>
            </a:pPr>
            <a:r>
              <a:rPr lang="en-US" sz="3400" dirty="0">
                <a:latin typeface="+mj-lt"/>
              </a:rPr>
              <a:t>message StopTimeUpdate {</a:t>
            </a:r>
          </a:p>
          <a:p>
            <a:pPr marL="0" indent="0">
              <a:buNone/>
            </a:pPr>
            <a:endParaRPr lang="en-US" sz="3400" dirty="0">
              <a:latin typeface="+mj-lt"/>
            </a:endParaRPr>
          </a:p>
          <a:p>
            <a:pPr marL="0" indent="0">
              <a:buNone/>
            </a:pPr>
            <a:r>
              <a:rPr lang="en-US" sz="3400" dirty="0">
                <a:latin typeface="+mj-lt"/>
              </a:rPr>
              <a:t>    optional uint32 stopSequence = 1;</a:t>
            </a:r>
          </a:p>
          <a:p>
            <a:pPr marL="0" indent="0">
              <a:buNone/>
            </a:pPr>
            <a:r>
              <a:rPr lang="en-US" sz="3400" dirty="0">
                <a:latin typeface="+mj-lt"/>
              </a:rPr>
              <a:t>    optional string stopId = 4;</a:t>
            </a:r>
          </a:p>
          <a:p>
            <a:pPr marL="0" indent="0">
              <a:buNone/>
            </a:pPr>
            <a:r>
              <a:rPr lang="en-US" sz="3400" dirty="0">
                <a:latin typeface="+mj-lt"/>
              </a:rPr>
              <a:t>    optional StopTimeEvent arrival = 2;</a:t>
            </a:r>
          </a:p>
          <a:p>
            <a:pPr marL="0" indent="0">
              <a:buNone/>
            </a:pPr>
            <a:r>
              <a:rPr lang="en-US" sz="3400" dirty="0">
                <a:latin typeface="+mj-lt"/>
              </a:rPr>
              <a:t>    optional StopTimeEvent departure = 3;</a:t>
            </a:r>
          </a:p>
          <a:p>
            <a:pPr marL="0" indent="0">
              <a:buNone/>
            </a:pPr>
            <a:endParaRPr lang="en-US" sz="3400" dirty="0">
              <a:latin typeface="+mj-lt"/>
            </a:endParaRPr>
          </a:p>
          <a:p>
            <a:pPr marL="0" indent="0">
              <a:buNone/>
            </a:pPr>
            <a:r>
              <a:rPr lang="en-US" sz="3400" dirty="0">
                <a:latin typeface="+mj-lt"/>
              </a:rPr>
              <a:t>}</a:t>
            </a:r>
          </a:p>
          <a:p>
            <a:pPr marL="0" indent="0">
              <a:buNone/>
            </a:pPr>
            <a:endParaRPr lang="en-US" sz="3400" dirty="0">
              <a:latin typeface="+mj-lt"/>
            </a:endParaRPr>
          </a:p>
          <a:p>
            <a:pPr marL="0" indent="0">
              <a:buNone/>
            </a:pPr>
            <a:r>
              <a:rPr lang="en-US" sz="3400" dirty="0">
                <a:latin typeface="+mj-lt"/>
              </a:rPr>
              <a:t>message TripUpdate {</a:t>
            </a:r>
          </a:p>
          <a:p>
            <a:pPr marL="0" indent="0">
              <a:buNone/>
            </a:pPr>
            <a:r>
              <a:rPr lang="en-US" sz="3400" dirty="0">
                <a:latin typeface="+mj-lt"/>
              </a:rPr>
              <a:t>    required TripDescriptor trip = 1;</a:t>
            </a:r>
          </a:p>
          <a:p>
            <a:pPr marL="0" indent="0">
              <a:buNone/>
            </a:pPr>
            <a:r>
              <a:rPr lang="en-US" sz="3400" dirty="0">
                <a:latin typeface="+mj-lt"/>
              </a:rPr>
              <a:t>    repeated StopTimeUpdate stopTimeUpdate = 2;</a:t>
            </a:r>
          </a:p>
          <a:p>
            <a:pPr marL="0" indent="0">
              <a:buNone/>
            </a:pPr>
            <a:r>
              <a:rPr lang="en-US" sz="3400" dirty="0">
                <a:latin typeface="+mj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53882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1244337"/>
            <a:ext cx="8229600" cy="1046376"/>
          </a:xfrm>
        </p:spPr>
        <p:txBody>
          <a:bodyPr>
            <a:normAutofit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Βοηθητική διαφάνεια 4</a:t>
            </a:r>
            <a:b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l-GR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57200" y="1866507"/>
            <a:ext cx="8229600" cy="4458093"/>
          </a:xfrm>
        </p:spPr>
        <p:txBody>
          <a:bodyPr>
            <a:normAutofit/>
          </a:bodyPr>
          <a:lstStyle/>
          <a:p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Ο πίνακας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trip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χρησιμοποιείται για τον έλεγχο ελεύθερων θέσεων για μια κράτηση.</a:t>
            </a:r>
          </a:p>
          <a:p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0">
              <a:buNone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</a:t>
            </a:r>
            <a:r>
              <a:rPr lang="el-GR" sz="1400" i="1" dirty="0">
                <a:latin typeface="Calibri" panose="020F0502020204030204" pitchFamily="34" charset="0"/>
                <a:cs typeface="Calibri" panose="020F0502020204030204" pitchFamily="34" charset="0"/>
              </a:rPr>
              <a:t>Στιγμιότυπο ροής επιβατών</a:t>
            </a:r>
          </a:p>
          <a:p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picture containing clock, watch&#10;&#10;Description automatically generated">
            <a:extLst>
              <a:ext uri="{FF2B5EF4-FFF2-40B4-BE49-F238E27FC236}">
                <a16:creationId xmlns:a16="http://schemas.microsoft.com/office/drawing/2014/main" id="{FFB15D76-CAA2-AA3B-8239-6A207FC2E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92" y="3850209"/>
            <a:ext cx="5298016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790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614148"/>
            <a:ext cx="8229600" cy="1143000"/>
          </a:xfrm>
        </p:spPr>
        <p:txBody>
          <a:bodyPr>
            <a:normAutofit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Βοηθητική διαφάνεια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l-GR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57200" y="2075935"/>
            <a:ext cx="8229600" cy="3945924"/>
          </a:xfrm>
        </p:spPr>
        <p:txBody>
          <a:bodyPr>
            <a:normAutofit lnSpcReduction="10000"/>
          </a:bodyPr>
          <a:lstStyle/>
          <a:p>
            <a:pPr marL="355600" indent="-355600"/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Το λογισμικό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Open Trip Planner </a:t>
            </a:r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δέχεται τα εξής δεδομένα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 Το κατευθυνόμενο γράφημα του οδικού δικτύου.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 Τα δεδομένα της βάσης που αφορούν τα αστικά</a:t>
            </a:r>
            <a:b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 λεωφορεία ως αρχεία κειμένου.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 Πειραματικά θα δεχθεί και δεδομένα πραγματικού</a:t>
            </a:r>
            <a:b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 χρόνου που θα λαμβάνει μέσω ενός ελεγκτή ως</a:t>
            </a:r>
            <a:b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 πρωτόκολλα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buffer</a:t>
            </a:r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55600"/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59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755F-A960-E34D-AB23-2C369D296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70188"/>
          </a:xfrm>
        </p:spPr>
        <p:txBody>
          <a:bodyPr>
            <a:normAutofit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Ορισμός του προβλήματος 1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44DB9-7E33-B791-1149-0AE2E13B0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35479"/>
            <a:ext cx="8229600" cy="4671268"/>
          </a:xfrm>
        </p:spPr>
        <p:txBody>
          <a:bodyPr>
            <a:normAutofit/>
          </a:bodyPr>
          <a:lstStyle/>
          <a:p>
            <a:pPr marL="360363" indent="-360363"/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Η μετακίνηση με τα αστικά λεωφορεία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μπορεί να δημιουργήσει αρκετά προβλήματα.</a:t>
            </a:r>
          </a:p>
          <a:p>
            <a:pPr marL="360363" indent="-360363"/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Καθυστερήσεις των λεωφορείων.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Ελλιπής ενημέρωση των επιβατών.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Περιορισμένη συχνότητα των δρομολογίων.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Έλλειψη ελεύθερων θέσεων και συνωστισμός.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Δυσκολία εύρεσης και χρονοπρογραμματισμού των</a:t>
            </a:r>
            <a:b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κατάλληλων δρομολογίων.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83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0755F-A960-E34D-AB23-2C369D296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70188"/>
          </a:xfrm>
        </p:spPr>
        <p:txBody>
          <a:bodyPr>
            <a:normAutofit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Ορισμός του προβλήματος 2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44DB9-7E33-B791-1149-0AE2E13B0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35479"/>
            <a:ext cx="8229600" cy="4737170"/>
          </a:xfrm>
        </p:spPr>
        <p:txBody>
          <a:bodyPr>
            <a:normAutofit fontScale="92500" lnSpcReduction="20000"/>
          </a:bodyPr>
          <a:lstStyle/>
          <a:p>
            <a:pPr marL="360363" indent="-360363"/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Η προτεινομένη εφαρμογή σκοπεύει να αντιμετωπίσει τα αναφερόμενα προβλήματα προσφέροντας τις ακόλουθες λειτουργίες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0363" indent="-360363"/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Δημιουργία λογαριασμού χρήστη.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Εύρεση βέλτιστων δρομολογίων και δυνατότητα κράτησης</a:t>
            </a:r>
            <a:b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θέσης. Θα δημιουργείται ένα κωδικός QR για κάθε κράτηση ο</a:t>
            </a:r>
            <a:b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οποίος θα αναθέτει προτεραιότητα.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Εμφάνιση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και αποθήκευση πληροφοριών που αφορούν τις</a:t>
            </a:r>
            <a:b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στάσεις και τις γραμμές.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Εμφάνιση πληροφορίας σε πραγματικό χρόνο που αφορά τις</a:t>
            </a:r>
            <a:b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αφίξεις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αναχωρήσεις και θέσεις λεωφορείων.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Οπτικοποίηση πληροφοριών με χρήση του χάρτη.</a:t>
            </a:r>
          </a:p>
          <a:p>
            <a:pPr marL="360363" indent="-360363"/>
            <a:endParaRPr lang="el-G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0363" indent="-360363"/>
            <a:endParaRPr lang="el-G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696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Ανάλυση του θέματος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57200" y="2040410"/>
            <a:ext cx="8229600" cy="4389120"/>
          </a:xfrm>
        </p:spPr>
        <p:txBody>
          <a:bodyPr/>
          <a:lstStyle/>
          <a:p>
            <a:pPr marL="355600" indent="-355600"/>
            <a:r>
              <a:rPr lang="el-GR" sz="2800" u="sng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Ανάλυση και θέματος</a:t>
            </a:r>
          </a:p>
          <a:p>
            <a:pPr marL="723900" lvl="1" indent="-273050"/>
            <a:r>
              <a:rPr lang="el-GR" sz="2580" dirty="0">
                <a:latin typeface="Calibri" panose="020F0502020204030204" pitchFamily="34" charset="0"/>
                <a:cs typeface="Calibri" panose="020F0502020204030204" pitchFamily="34" charset="0"/>
              </a:rPr>
              <a:t>Ορισμός του Προβλήματος</a:t>
            </a:r>
          </a:p>
          <a:p>
            <a:pPr marL="723900" lvl="1" indent="-273050"/>
            <a:r>
              <a:rPr lang="el-GR" sz="2580" u="sng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Τεχνολογικό Υπόβαθρο</a:t>
            </a:r>
          </a:p>
        </p:txBody>
      </p:sp>
    </p:spTree>
    <p:extLst>
      <p:ext uri="{BB962C8B-B14F-4D97-AF65-F5344CB8AC3E}">
        <p14:creationId xmlns:p14="http://schemas.microsoft.com/office/powerpoint/2010/main" val="346036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569178"/>
            <a:ext cx="8229600" cy="1143000"/>
          </a:xfrm>
        </p:spPr>
        <p:txBody>
          <a:bodyPr>
            <a:normAutofit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Τεχνολογικό Υπόβαθρο 1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Το πλαίσιο λογισμικού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Angular 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χρησιμοποιήθηκε για την δημιουργία του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front-end 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της εφαρμογής με χρήση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TypeScript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l-G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Το πλαίσιο λογισμικού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Nest.JS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 είναι μια επέκταση του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Node.JS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 και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χρησιμοποιήθηκε για την κατασκευή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του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back-end 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της εφαρμογής με χρήση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TypeScript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Η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PostgreSQL 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χρησιμοποιήθηκε για τη σχεδίαση και υλοποίηση της βάσης δεδομένων.</a:t>
            </a:r>
          </a:p>
          <a:p>
            <a:pPr marL="0" indent="0">
              <a:buNone/>
            </a:pPr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69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CB14-AA4C-96ED-4FAE-957AB0302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049298"/>
          </a:xfrm>
        </p:spPr>
        <p:txBody>
          <a:bodyPr>
            <a:normAutofit/>
          </a:bodyPr>
          <a:lstStyle/>
          <a:p>
            <a:r>
              <a:rPr lang="el-GR" sz="32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Τεχνολογικό Υπόβαθρο 2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4012E-9B1C-BE95-A00E-B40A4F681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139884"/>
            <a:ext cx="8229601" cy="4184715"/>
          </a:xfrm>
        </p:spPr>
        <p:txBody>
          <a:bodyPr>
            <a:normAutofit fontScale="92500" lnSpcReduction="20000"/>
          </a:bodyPr>
          <a:lstStyle/>
          <a:p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Το λογισμικό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Open Trip Planner </a:t>
            </a:r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χρησιμοποιείται για την εύρεση βέλτιστων δρομολογίων με τη χρήση προηγμένων αλγορίθμων εύρεσης μονοπατιού.</a:t>
            </a:r>
          </a:p>
          <a:p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Δημιουργεί ένα κατευθυνόμενο γράφημα συνδυάζοντας τα δεδομένα του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Open Street Map </a:t>
            </a:r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καθώς και τα δεδομένα του αστικού ΚΤΕΛ της βάσης δεδομένων.</a:t>
            </a:r>
          </a:p>
          <a:p>
            <a:pPr marL="0" indent="0">
              <a:buNone/>
            </a:pPr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Γραμμένο σε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java </a:t>
            </a:r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και εκθέτει ένα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REST API </a:t>
            </a:r>
            <a:r>
              <a:rPr lang="el-GR" sz="2800" dirty="0">
                <a:latin typeface="Calibri" panose="020F0502020204030204" pitchFamily="34" charset="0"/>
                <a:cs typeface="Calibri" panose="020F0502020204030204" pitchFamily="34" charset="0"/>
              </a:rPr>
              <a:t>με το οποίο θα λαμβάνουμε τα δρομολόγια και τις εκτιμήσεις αφίξεων στις στάσεις τις οποίες υπολογίζει.</a:t>
            </a:r>
          </a:p>
          <a:p>
            <a:endParaRPr lang="el-G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8361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Ροή">
  <a:themeElements>
    <a:clrScheme name="Ροή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Ροή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Ροή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82AD0AF05AA73C4FB76A2A5E696543D1" ma:contentTypeVersion="10" ma:contentTypeDescription="Δημιουργία νέου εγγράφου" ma:contentTypeScope="" ma:versionID="4a08e29fa69f9fc09432b02ca41413a0">
  <xsd:schema xmlns:xsd="http://www.w3.org/2001/XMLSchema" xmlns:xs="http://www.w3.org/2001/XMLSchema" xmlns:p="http://schemas.microsoft.com/office/2006/metadata/properties" xmlns:ns3="047cf241-388a-4422-bba2-9539b5a58828" xmlns:ns4="b35df00e-9a9c-482c-bffa-690472b45c8d" targetNamespace="http://schemas.microsoft.com/office/2006/metadata/properties" ma:root="true" ma:fieldsID="d7fa21e33e2c853fd9b062a6334df62a" ns3:_="" ns4:_="">
    <xsd:import namespace="047cf241-388a-4422-bba2-9539b5a58828"/>
    <xsd:import namespace="b35df00e-9a9c-482c-bffa-690472b45c8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7cf241-388a-4422-bba2-9539b5a588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Κοινή χρήση με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Κοινή χρήση με λεπτομέρειες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Κοινή χρήση κατακερματισμού υπόδειξης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5df00e-9a9c-482c-bffa-690472b45c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C524C0-05B4-480A-A2E6-FCD8E1CD36B3}">
  <ds:schemaRefs>
    <ds:schemaRef ds:uri="http://purl.org/dc/elements/1.1/"/>
    <ds:schemaRef ds:uri="http://schemas.microsoft.com/office/2006/metadata/properties"/>
    <ds:schemaRef ds:uri="http://purl.org/dc/dcmitype/"/>
    <ds:schemaRef ds:uri="http://schemas.microsoft.com/office/2006/documentManagement/types"/>
    <ds:schemaRef ds:uri="047cf241-388a-4422-bba2-9539b5a58828"/>
    <ds:schemaRef ds:uri="b35df00e-9a9c-482c-bffa-690472b45c8d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F016120-10D8-487C-8F57-F708629DE3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7cf241-388a-4422-bba2-9539b5a58828"/>
    <ds:schemaRef ds:uri="b35df00e-9a9c-482c-bffa-690472b45c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9090BAF-DC26-4163-8EC8-CED6EFD43E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5461</TotalTime>
  <Words>1241</Words>
  <Application>Microsoft Office PowerPoint</Application>
  <PresentationFormat>On-screen Show (4:3)</PresentationFormat>
  <Paragraphs>290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Calibri</vt:lpstr>
      <vt:lpstr>Cambria</vt:lpstr>
      <vt:lpstr>Constantia</vt:lpstr>
      <vt:lpstr>Wingdings</vt:lpstr>
      <vt:lpstr>Wingdings 2</vt:lpstr>
      <vt:lpstr>Ροή</vt:lpstr>
      <vt:lpstr>Υλοποίηση διαδικτυακής εφαρμογής για τη μετακίνηση επιβατών με αστικό λεωφορείο</vt:lpstr>
      <vt:lpstr>Αντικείμενο της εργασίας</vt:lpstr>
      <vt:lpstr>Δομή της παρουσίασης</vt:lpstr>
      <vt:lpstr>Ανάλυση του Θέματος</vt:lpstr>
      <vt:lpstr>Ορισμός του προβλήματος 1</vt:lpstr>
      <vt:lpstr>Ορισμός του προβλήματος 2</vt:lpstr>
      <vt:lpstr>Ανάλυση του θέματος</vt:lpstr>
      <vt:lpstr>Τεχνολογικό Υπόβαθρο 1</vt:lpstr>
      <vt:lpstr>Τεχνολογικό Υπόβαθρο 2</vt:lpstr>
      <vt:lpstr>Σχεδίαση και Αρχιτεκτονική</vt:lpstr>
      <vt:lpstr>Αρχιτεκτονική της εφαρμογής 1 </vt:lpstr>
      <vt:lpstr>Αρχιτεκτονική της εφαρμογής 2 </vt:lpstr>
      <vt:lpstr>Σχεδίαση και Αρχιτεκτονική</vt:lpstr>
      <vt:lpstr>Επίπεδο δεδομένων 1 </vt:lpstr>
      <vt:lpstr>Επίπεδο δεδομένων 2  </vt:lpstr>
      <vt:lpstr>Σχεδίαση και Αρχιτεκτονική</vt:lpstr>
      <vt:lpstr>Επίπεδο λογικής 1</vt:lpstr>
      <vt:lpstr>Επίπεδο λογικής 2</vt:lpstr>
      <vt:lpstr>Επίπεδο λογικής 3</vt:lpstr>
      <vt:lpstr>Επίπεδο λογικής 4</vt:lpstr>
      <vt:lpstr>Επίπεδο λογικής 5</vt:lpstr>
      <vt:lpstr>Σχεδίαση και Αρχιτεκτονική</vt:lpstr>
      <vt:lpstr>Επίπεδο παρουσίασης 1</vt:lpstr>
      <vt:lpstr>Επίπεδο παρουσίασης 2</vt:lpstr>
      <vt:lpstr>Επίπεδο παρουσίασης 3</vt:lpstr>
      <vt:lpstr>Επίπεδο παρουσίασης 4</vt:lpstr>
      <vt:lpstr>Διεπαφή χρήστη</vt:lpstr>
      <vt:lpstr>Διεπαφή χρήστη 1</vt:lpstr>
      <vt:lpstr>Διεπαφή χρήστη 2</vt:lpstr>
      <vt:lpstr>Διεπαφή χρήστη 3</vt:lpstr>
      <vt:lpstr>Διεπαφή χρήστη 4</vt:lpstr>
      <vt:lpstr>Διεπαφή χρήστη 5</vt:lpstr>
      <vt:lpstr>Πειραματική Αξιολόγηση</vt:lpstr>
      <vt:lpstr>PowerPoint Presentation</vt:lpstr>
      <vt:lpstr>PowerPoint Presentation</vt:lpstr>
      <vt:lpstr>PowerPoint Presentation</vt:lpstr>
      <vt:lpstr>PowerPoint Presentation</vt:lpstr>
      <vt:lpstr>Πειραματική Αξιολόγηση</vt:lpstr>
      <vt:lpstr>Συμπεράσματα</vt:lpstr>
      <vt:lpstr>Σύνοψη και Μελλοντικές Επεκτάσεις</vt:lpstr>
      <vt:lpstr>Σύνοψη</vt:lpstr>
      <vt:lpstr>Μελλοντικές Επεκτάσεις</vt:lpstr>
      <vt:lpstr>PowerPoint Presentation</vt:lpstr>
      <vt:lpstr>Βοηθητική διαφάνεια 1</vt:lpstr>
      <vt:lpstr>Βοηθητική διαφάνεια 2</vt:lpstr>
      <vt:lpstr>Βοηθητική διαφάνεια 3</vt:lpstr>
      <vt:lpstr>Βοηθητική διαφάνεια 4 </vt:lpstr>
      <vt:lpstr>Βοηθητική διαφάνεια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Bill</dc:creator>
  <cp:lastModifiedBy>VASILEIOS GEORGOULAS</cp:lastModifiedBy>
  <cp:revision>109</cp:revision>
  <dcterms:created xsi:type="dcterms:W3CDTF">2021-02-13T15:37:29Z</dcterms:created>
  <dcterms:modified xsi:type="dcterms:W3CDTF">2023-03-02T08:53:08Z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0x01010082AD0AF05AA73C4FB76A2A5E696543D1</vt:lpwstr>
  </property>
</Properties>
</file>